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Lato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7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Light-bold.fntdata"/><Relationship Id="rId30" Type="http://schemas.openxmlformats.org/officeDocument/2006/relationships/font" Target="fonts/LatoLight-regular.fntdata"/><Relationship Id="rId11" Type="http://schemas.openxmlformats.org/officeDocument/2006/relationships/slide" Target="slides/slide7.xml"/><Relationship Id="rId33" Type="http://schemas.openxmlformats.org/officeDocument/2006/relationships/font" Target="fonts/LatoLight-boldItalic.fntdata"/><Relationship Id="rId10" Type="http://schemas.openxmlformats.org/officeDocument/2006/relationships/slide" Target="slides/slide6.xml"/><Relationship Id="rId32" Type="http://schemas.openxmlformats.org/officeDocument/2006/relationships/font" Target="fonts/LatoLight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65ddea20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465ddea20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60d10a9ca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60d10a9ca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60d10a9ca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60d10a9ca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60d045cba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60d045cba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60d045cba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60d045cba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4540ca253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4540ca253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60d10a9ca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60d10a9ca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60d10a9ca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60d10a9ca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4538910be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4538910be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fb85d185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fb85d185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fb85d185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fb85d185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465ddea20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465ddea20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c9f3dd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c9f3dd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0d10a9ca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60d10a9ca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fc4c0e2a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fc4c0e2a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obj">
  <p:cSld name="OBJEC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/>
          <p:nvPr>
            <p:ph idx="11" type="ftr"/>
          </p:nvPr>
        </p:nvSpPr>
        <p:spPr>
          <a:xfrm>
            <a:off x="3110548" y="4783455"/>
            <a:ext cx="2927574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300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9pPr>
          </a:lstStyle>
          <a:p/>
        </p:txBody>
      </p:sp>
      <p:sp>
        <p:nvSpPr>
          <p:cNvPr id="226" name="Google Shape;226;p17"/>
          <p:cNvSpPr txBox="1"/>
          <p:nvPr>
            <p:ph idx="10" type="dt"/>
          </p:nvPr>
        </p:nvSpPr>
        <p:spPr>
          <a:xfrm>
            <a:off x="457433" y="4783455"/>
            <a:ext cx="2104194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sz="1300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/>
            </a:lvl9pPr>
          </a:lstStyle>
          <a:p/>
        </p:txBody>
      </p:sp>
      <p:sp>
        <p:nvSpPr>
          <p:cNvPr id="227" name="Google Shape;227;p17"/>
          <p:cNvSpPr txBox="1"/>
          <p:nvPr>
            <p:ph idx="12" type="sldNum"/>
          </p:nvPr>
        </p:nvSpPr>
        <p:spPr>
          <a:xfrm>
            <a:off x="6587042" y="4783455"/>
            <a:ext cx="2104194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rive.google.com/file/d/1wX0hbv8BEJLpTGKQM5Aj-Xk7wPLMvwZ6/view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nuroopshannu.me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kon.me/" TargetMode="External"/><Relationship Id="rId4" Type="http://schemas.openxmlformats.org/officeDocument/2006/relationships/hyperlink" Target="https://pkon.me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pbpranavk.github.io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"/>
          <p:cNvSpPr txBox="1"/>
          <p:nvPr>
            <p:ph type="ctrTitle"/>
          </p:nvPr>
        </p:nvSpPr>
        <p:spPr>
          <a:xfrm>
            <a:off x="3169750" y="1578425"/>
            <a:ext cx="53463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Chest X-Ray Computer Aided Diagnosis</a:t>
            </a:r>
            <a:endParaRPr sz="3000"/>
          </a:p>
        </p:txBody>
      </p:sp>
      <p:sp>
        <p:nvSpPr>
          <p:cNvPr id="233" name="Google Shape;233;p18"/>
          <p:cNvSpPr txBox="1"/>
          <p:nvPr>
            <p:ph idx="1" type="subTitle"/>
          </p:nvPr>
        </p:nvSpPr>
        <p:spPr>
          <a:xfrm>
            <a:off x="3849675" y="2925400"/>
            <a:ext cx="5235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Anuroop Mrutyunjay, Pragnya Kondrakunta, P.B. Pranav Kumar</a:t>
            </a:r>
            <a:endParaRPr sz="1400"/>
          </a:p>
        </p:txBody>
      </p:sp>
      <p:sp>
        <p:nvSpPr>
          <p:cNvPr id="234" name="Google Shape;234;p18"/>
          <p:cNvSpPr txBox="1"/>
          <p:nvPr/>
        </p:nvSpPr>
        <p:spPr>
          <a:xfrm>
            <a:off x="6197175" y="3431500"/>
            <a:ext cx="2946900" cy="13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Registration ID: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AIH19T-0136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Organization: Osmania University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Mail-id: m98jay@gmail.com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5" name="Google Shape;2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6225" y="444625"/>
            <a:ext cx="878323" cy="66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9650" y="444625"/>
            <a:ext cx="2094302" cy="66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 rotWithShape="1">
          <a:blip r:embed="rId5">
            <a:alphaModFix/>
          </a:blip>
          <a:srcRect b="13606" l="19002" r="21836" t="11301"/>
          <a:stretch/>
        </p:blipFill>
        <p:spPr>
          <a:xfrm>
            <a:off x="6279050" y="444625"/>
            <a:ext cx="935554" cy="66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7"/>
          <p:cNvSpPr txBox="1"/>
          <p:nvPr>
            <p:ph type="title"/>
          </p:nvPr>
        </p:nvSpPr>
        <p:spPr>
          <a:xfrm>
            <a:off x="506975" y="291738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SOLUTION:</a:t>
            </a:r>
            <a:endParaRPr/>
          </a:p>
        </p:txBody>
      </p:sp>
      <p:sp>
        <p:nvSpPr>
          <p:cNvPr id="314" name="Google Shape;314;p27"/>
          <p:cNvSpPr txBox="1"/>
          <p:nvPr>
            <p:ph idx="4294967295" type="body"/>
          </p:nvPr>
        </p:nvSpPr>
        <p:spPr>
          <a:xfrm>
            <a:off x="506975" y="899520"/>
            <a:ext cx="7563600" cy="5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900"/>
              <a:t>Harnessing data to deliver quick medical expertise to remote areas.</a:t>
            </a:r>
            <a:endParaRPr sz="1900"/>
          </a:p>
        </p:txBody>
      </p:sp>
      <p:sp>
        <p:nvSpPr>
          <p:cNvPr id="315" name="Google Shape;315;p27"/>
          <p:cNvSpPr txBox="1"/>
          <p:nvPr/>
        </p:nvSpPr>
        <p:spPr>
          <a:xfrm>
            <a:off x="506975" y="1446425"/>
            <a:ext cx="5092500" cy="26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Our solution to this problem statement is three fold. </a:t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AutoNum type="arabicPeriod"/>
            </a:pP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Creating an AI algorithm for </a:t>
            </a: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accurate </a:t>
            </a: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categorization of chest X-Ray </a:t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AutoNum type="arabicPeriod"/>
            </a:pP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Building an intermediate device for on-the-spot disease detection</a:t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AutoNum type="arabicPeriod"/>
            </a:pP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Developing a User Interface to communicate the diagnostic results  </a:t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16" name="Google Shape;316;p27"/>
          <p:cNvSpPr txBox="1"/>
          <p:nvPr>
            <p:ph idx="4294967295" type="body"/>
          </p:nvPr>
        </p:nvSpPr>
        <p:spPr>
          <a:xfrm>
            <a:off x="506975" y="4231571"/>
            <a:ext cx="7563600" cy="5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Lato Light"/>
                <a:ea typeface="Lato Light"/>
                <a:cs typeface="Lato Light"/>
                <a:sym typeface="Lato Light"/>
              </a:rPr>
              <a:t>Each of the above mentioned steps are crucial to ensure utmost effectiveness of the solution.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8"/>
          <p:cNvSpPr txBox="1"/>
          <p:nvPr>
            <p:ph type="title"/>
          </p:nvPr>
        </p:nvSpPr>
        <p:spPr>
          <a:xfrm>
            <a:off x="1175100" y="285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GB"/>
              <a:t>Creating an AI algorithm for accurate categorization of chest X-Ray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8"/>
          <p:cNvSpPr txBox="1"/>
          <p:nvPr/>
        </p:nvSpPr>
        <p:spPr>
          <a:xfrm>
            <a:off x="1175100" y="1083900"/>
            <a:ext cx="7338000" cy="3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We propose to utilize Deep Convolutional Neural Networks (DCNN) to accurately categorize the Chest X-ray.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CNNs work by extracting features from an image when furnished with immense labelled X-ray data during the training process.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Initially, we preprocess the image data to reduce the computational expensiveness(which is a direct result of the large size of the image). We reduce the size of the images ( to 128 x 128 or 256 x 256) while retaining their resolution. 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These images are passed to the input layer followed by multiple convolutional, pooling, and fully connected layers.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3" name="Google Shape;323;p28"/>
          <p:cNvSpPr txBox="1"/>
          <p:nvPr/>
        </p:nvSpPr>
        <p:spPr>
          <a:xfrm>
            <a:off x="329850" y="4244500"/>
            <a:ext cx="8484300" cy="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implemented a similar DCNN to categorize Optical Coherence Tomography images in our research paper </a:t>
            </a:r>
            <a:r>
              <a:rPr b="1" lang="en-GB" sz="1700" u="sng">
                <a:solidFill>
                  <a:srgbClr val="33CCCC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here</a:t>
            </a:r>
            <a:r>
              <a:rPr lang="en-GB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It won the best paper award at BITS PILANI, 2018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9"/>
          <p:cNvSpPr txBox="1"/>
          <p:nvPr/>
        </p:nvSpPr>
        <p:spPr>
          <a:xfrm>
            <a:off x="1175100" y="1276225"/>
            <a:ext cx="7338000" cy="3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 proposed DCNN model will be implemented using the </a:t>
            </a:r>
            <a:r>
              <a:rPr b="1"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Keras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framework with multiple convolutional 2D filters of sizes 32, 64 and 128 at each stage of the network respectively.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We intend to use the </a:t>
            </a:r>
            <a:r>
              <a:rPr b="1"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ReLU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activation function as it does not saturate the gradient and is quick to evaluate in a DCNN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 convolutional layer will be fo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llowed by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max pool 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or the mean pool 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layer of size 3x3 performing pooling operations to obtain </a:t>
            </a:r>
            <a:r>
              <a:rPr b="1"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spatial invariance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b="1"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Dropout regularization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between the values 0.3 and 0.5 is employed randomly to increase the effectiveness of the network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 optimizer used is Adam or Stochastic Gradient Descent with a </a:t>
            </a:r>
            <a:r>
              <a:rPr b="1"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categorical cross entropy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loss function.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9" name="Google Shape;329;p29"/>
          <p:cNvSpPr txBox="1"/>
          <p:nvPr/>
        </p:nvSpPr>
        <p:spPr>
          <a:xfrm>
            <a:off x="1175100" y="36212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AutoNum type="arabicPeriod"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Creating an AI algorithm for accurate categorization of chest X-Ray 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/>
          <p:nvPr>
            <p:ph idx="4294967295" type="title"/>
          </p:nvPr>
        </p:nvSpPr>
        <p:spPr>
          <a:xfrm>
            <a:off x="424200" y="281500"/>
            <a:ext cx="8675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2.	</a:t>
            </a:r>
            <a:r>
              <a:rPr lang="en-GB" sz="2400"/>
              <a:t>Building an intermediate device for on-the-spot disease detection</a:t>
            </a:r>
            <a:endParaRPr sz="2400"/>
          </a:p>
        </p:txBody>
      </p:sp>
      <p:sp>
        <p:nvSpPr>
          <p:cNvPr id="335" name="Google Shape;335;p30"/>
          <p:cNvSpPr txBox="1"/>
          <p:nvPr/>
        </p:nvSpPr>
        <p:spPr>
          <a:xfrm>
            <a:off x="424200" y="1322850"/>
            <a:ext cx="8484000" cy="3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If one part of the solution lies in accurate categorization, the solution remains incomplete without </a:t>
            </a:r>
            <a:r>
              <a:rPr b="1"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expedited</a:t>
            </a: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Computer Aided Diagnosis. </a:t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Char char="●"/>
            </a:pP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To achieve this, we intend to interface the NVIDIA Jetson Nano board to either a native X-ray format image (on a system) or the X-Ray machine directly. </a:t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Char char="●"/>
            </a:pP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 board receives the image in DICOM format (standard radiology image format) and converts it into PNG format.</a:t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Char char="●"/>
            </a:pP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This image is processed using the pre-trained DCNN algorithm and predicted for the thorax disorders</a:t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Font typeface="Lato Light"/>
              <a:buChar char="●"/>
            </a:pPr>
            <a:r>
              <a:rPr lang="en-GB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After analysis of the new image, the diagnostic results are displayed on a User Interface available to the doctor as well as the patient.</a:t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1"/>
          <p:cNvSpPr txBox="1"/>
          <p:nvPr>
            <p:ph idx="2" type="title"/>
          </p:nvPr>
        </p:nvSpPr>
        <p:spPr>
          <a:xfrm>
            <a:off x="4703400" y="264975"/>
            <a:ext cx="4326900" cy="15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3.	</a:t>
            </a:r>
            <a:r>
              <a:rPr lang="en-GB" sz="2400">
                <a:solidFill>
                  <a:srgbClr val="000000"/>
                </a:solidFill>
              </a:rPr>
              <a:t>Developing a User Interface to communicate the diagnostic results 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341" name="Google Shape;341;p31"/>
          <p:cNvSpPr txBox="1"/>
          <p:nvPr/>
        </p:nvSpPr>
        <p:spPr>
          <a:xfrm>
            <a:off x="243825" y="1484725"/>
            <a:ext cx="3977100" cy="3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 proposed UI is a mobile app built using the cross platform Google FLUTTER SDK, featuring MongoDB at the backend. 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 app will receive the X-Ray diagnostic results along with the details of the patient. 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600"/>
              <a:buFont typeface="Lato Light"/>
              <a:buChar char="●"/>
            </a:pP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 app is present at both the terminal ends i.e. with the patient and the doctor to 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facilitate</a:t>
            </a:r>
            <a:r>
              <a:rPr lang="en-GB"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instantaneous disorder detection and communication.</a:t>
            </a:r>
            <a:endParaRPr sz="16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42" name="Google Shape;3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4252" y="1976500"/>
            <a:ext cx="2785200" cy="278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2"/>
          <p:cNvPicPr preferRelativeResize="0"/>
          <p:nvPr/>
        </p:nvPicPr>
        <p:blipFill rotWithShape="1">
          <a:blip r:embed="rId3">
            <a:alphaModFix/>
          </a:blip>
          <a:srcRect b="1019" l="0" r="0" t="0"/>
          <a:stretch/>
        </p:blipFill>
        <p:spPr>
          <a:xfrm>
            <a:off x="153550" y="76200"/>
            <a:ext cx="8836900" cy="494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3"/>
          <p:cNvSpPr txBox="1"/>
          <p:nvPr>
            <p:ph type="title"/>
          </p:nvPr>
        </p:nvSpPr>
        <p:spPr>
          <a:xfrm>
            <a:off x="410250" y="436250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REQUIREMENTS</a:t>
            </a:r>
            <a:endParaRPr sz="4000"/>
          </a:p>
        </p:txBody>
      </p:sp>
      <p:sp>
        <p:nvSpPr>
          <p:cNvPr id="353" name="Google Shape;353;p33"/>
          <p:cNvSpPr txBox="1"/>
          <p:nvPr>
            <p:ph idx="1" type="body"/>
          </p:nvPr>
        </p:nvSpPr>
        <p:spPr>
          <a:xfrm>
            <a:off x="410250" y="1325625"/>
            <a:ext cx="5189700" cy="35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1 X Server with : </a:t>
            </a:r>
            <a:endParaRPr sz="1800"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</a:pPr>
            <a:r>
              <a:rPr lang="en-GB" sz="1400">
                <a:latin typeface="Lato Light"/>
                <a:ea typeface="Lato Light"/>
                <a:cs typeface="Lato Light"/>
                <a:sym typeface="Lato Light"/>
              </a:rPr>
              <a:t>16GB or greater RAM</a:t>
            </a:r>
            <a:endParaRPr sz="1400">
              <a:latin typeface="Lato Light"/>
              <a:ea typeface="Lato Light"/>
              <a:cs typeface="Lato Light"/>
              <a:sym typeface="Lato Light"/>
            </a:endParaRPr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</a:pPr>
            <a:r>
              <a:rPr lang="en-GB" sz="1400">
                <a:latin typeface="Lato Light"/>
                <a:ea typeface="Lato Light"/>
                <a:cs typeface="Lato Light"/>
                <a:sym typeface="Lato Light"/>
              </a:rPr>
              <a:t>NVIDIA GPU with compute capability &gt;6.1</a:t>
            </a:r>
            <a:endParaRPr sz="1400">
              <a:latin typeface="Lato Light"/>
              <a:ea typeface="Lato Light"/>
              <a:cs typeface="Lato Light"/>
              <a:sym typeface="Lato Light"/>
            </a:endParaRPr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</a:pPr>
            <a:r>
              <a:rPr lang="en-GB" sz="1400">
                <a:latin typeface="Lato Light"/>
                <a:ea typeface="Lato Light"/>
                <a:cs typeface="Lato Light"/>
                <a:sym typeface="Lato Light"/>
              </a:rPr>
              <a:t>Pre-installed Keras with Tensorflow-GPU backend (CUDA 7.0 and CUDNN 9.0)</a:t>
            </a:r>
            <a:endParaRPr sz="1400"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1 X Jetson NANO Developer Kit with Power Adapter and HDMI monitor</a:t>
            </a:r>
            <a:endParaRPr sz="1800">
              <a:latin typeface="Lato Light"/>
              <a:ea typeface="Lato Light"/>
              <a:cs typeface="Lato Light"/>
              <a:sym typeface="Lato Light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➔"/>
            </a:pPr>
            <a:r>
              <a:rPr lang="en-GB" sz="1800"/>
              <a:t>Uninterrupted Power supply and Wi-Fi access with speed &gt;15Mbps</a:t>
            </a:r>
            <a:endParaRPr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4"/>
          <p:cNvSpPr txBox="1"/>
          <p:nvPr>
            <p:ph type="title"/>
          </p:nvPr>
        </p:nvSpPr>
        <p:spPr>
          <a:xfrm>
            <a:off x="675375" y="66372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Thank you </a:t>
            </a:r>
            <a:endParaRPr sz="4000"/>
          </a:p>
        </p:txBody>
      </p:sp>
      <p:sp>
        <p:nvSpPr>
          <p:cNvPr id="359" name="Google Shape;359;p34"/>
          <p:cNvSpPr txBox="1"/>
          <p:nvPr>
            <p:ph idx="4294967295" type="ctrTitle"/>
          </p:nvPr>
        </p:nvSpPr>
        <p:spPr>
          <a:xfrm>
            <a:off x="675375" y="2610175"/>
            <a:ext cx="5801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Chest X-Ray Computer Aided Diagnosis</a:t>
            </a:r>
            <a:endParaRPr sz="1800"/>
          </a:p>
        </p:txBody>
      </p:sp>
      <p:sp>
        <p:nvSpPr>
          <p:cNvPr id="360" name="Google Shape;360;p34"/>
          <p:cNvSpPr txBox="1"/>
          <p:nvPr>
            <p:ph idx="4294967295" type="subTitle"/>
          </p:nvPr>
        </p:nvSpPr>
        <p:spPr>
          <a:xfrm>
            <a:off x="675375" y="3116275"/>
            <a:ext cx="5235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Anuroop Mrutyunjay, Pragnya Kondrakunta, P.B. Pranav Kumar</a:t>
            </a:r>
            <a:endParaRPr sz="1400"/>
          </a:p>
        </p:txBody>
      </p:sp>
      <p:sp>
        <p:nvSpPr>
          <p:cNvPr id="361" name="Google Shape;361;p34"/>
          <p:cNvSpPr txBox="1"/>
          <p:nvPr/>
        </p:nvSpPr>
        <p:spPr>
          <a:xfrm>
            <a:off x="675375" y="3526925"/>
            <a:ext cx="2946900" cy="13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Registration ID: AIH19T-0136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Organization: Osmania University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Mail-id: m98jay@gmail.com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/>
        </p:nvSpPr>
        <p:spPr>
          <a:xfrm>
            <a:off x="1318200" y="433050"/>
            <a:ext cx="45603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Anuroop Mrutyunjay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595550" y="89675"/>
            <a:ext cx="10725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 Us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1318200" y="1047450"/>
            <a:ext cx="7429800" cy="19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Anuroop Mrutyunjay is an entrepreneur, web, AI and IoT developer. He is the founder of FoGR Technologies (Recognized by Startup India) and has graduated the </a:t>
            </a: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YCombinator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California startup accelerator program. </a:t>
            </a:r>
            <a:r>
              <a:rPr lang="en-GB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Currently, he is pursuing research at Osmania University under Dr. Hemalatha Rallapalli.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He has a </a:t>
            </a: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patent pending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in the area of deep learning and IoT and has published multiple papers in renowned international journals including Springer. 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He has successfully completed 25 technology projects in a timespan of two years. A curated list of his projects include: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89500" y="3034375"/>
            <a:ext cx="2832000" cy="18654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Non-Max Suppression for </a:t>
            </a:r>
            <a:r>
              <a:rPr b="1" lang="en-GB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Real-time Human Localization in LWIR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Published in the Springer Journal for implementation of YOLOv3 on real-time thermal camera feed for the localization of Humans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3168750" y="3034375"/>
            <a:ext cx="2832000" cy="18654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Third Eye - A Unified system of Assistance for the blind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A consolidation of various features such as object detection, voice assistance, geofence etc. developed using custom deep learning algorithms &amp; Microsoft Cognitive Services. 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6148000" y="3034375"/>
            <a:ext cx="2832000" cy="18654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Autonomous rover using Deep Tech.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Developed the algorithms and power house modules for a POC autonomous vehicle using sum pooled dense convolutional neural nets.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5537475" y="547925"/>
            <a:ext cx="31065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Visit: </a:t>
            </a:r>
            <a:r>
              <a:rPr b="1" lang="en-GB" sz="1800" u="sng">
                <a:solidFill>
                  <a:srgbClr val="33CCCC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anuroopshannu.me</a:t>
            </a:r>
            <a:endParaRPr b="1" sz="1800">
              <a:solidFill>
                <a:srgbClr val="33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/>
        </p:nvSpPr>
        <p:spPr>
          <a:xfrm>
            <a:off x="1318200" y="433050"/>
            <a:ext cx="45603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Pragnya Kondrakunta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595550" y="89675"/>
            <a:ext cx="10725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 Us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318200" y="1047450"/>
            <a:ext cx="7429800" cy="17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Pragnya Kondrakunta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is the </a:t>
            </a: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winner of India’s first UAV Hackathon - HACKADRONE’18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conducted by Microsoft, Cyient Tech. and DJI. 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She has multiple international journals to her name and has won many celebratory accolades. Currently, she is pursuing research at Osmania University under Dr. Hemalatha Rallapalli.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She has secured the </a:t>
            </a: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best paper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award for two consecutive years at BITS Pilani, Hyderabad campus and her work has been featured in the media on multiple technical 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occasions</a:t>
            </a: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. Some of her researches include: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272925" y="2959675"/>
            <a:ext cx="2675700" cy="19080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Neural Networks to categorize Eye Conditions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This project focuses on distinguishing patients with the eye conditions - Choroidal Neovascularization, Drusen and Diabetic Macular Edema using an OCT scan.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3174150" y="2959675"/>
            <a:ext cx="2795700" cy="19080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Device and Method for Deep Learning Aided Custom Gesture Recognition</a:t>
            </a:r>
            <a:endParaRPr b="1" sz="1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This patent involved the implementation of a sensor driven wearable that collects &amp; feeds raw sensor data to a deep learning algorithm which classifies the performed gesture.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8" name="Google Shape;258;p20"/>
          <p:cNvSpPr txBox="1"/>
          <p:nvPr/>
        </p:nvSpPr>
        <p:spPr>
          <a:xfrm>
            <a:off x="6195375" y="2959675"/>
            <a:ext cx="2675700" cy="19080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Capsule networks for Vision Intelligence Systems</a:t>
            </a:r>
            <a:endParaRPr b="1" sz="1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A paper articulating the limitations of CNNs and how Capsule Networks overcome them. 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5776875" y="547925"/>
            <a:ext cx="29712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Visit: </a:t>
            </a:r>
            <a:r>
              <a:rPr b="1" lang="en-GB" sz="1800" u="sng">
                <a:solidFill>
                  <a:srgbClr val="33CCCC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pkon</a:t>
            </a:r>
            <a:r>
              <a:rPr b="1" lang="en-GB" sz="1800" u="sng">
                <a:solidFill>
                  <a:srgbClr val="33CCCC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.me</a:t>
            </a:r>
            <a:endParaRPr b="1" sz="1800">
              <a:solidFill>
                <a:srgbClr val="33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/>
        </p:nvSpPr>
        <p:spPr>
          <a:xfrm>
            <a:off x="1318200" y="433050"/>
            <a:ext cx="45603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Pranav Kumar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21"/>
          <p:cNvSpPr txBox="1"/>
          <p:nvPr/>
        </p:nvSpPr>
        <p:spPr>
          <a:xfrm>
            <a:off x="595550" y="89675"/>
            <a:ext cx="10725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 Us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21"/>
          <p:cNvSpPr txBox="1"/>
          <p:nvPr/>
        </p:nvSpPr>
        <p:spPr>
          <a:xfrm>
            <a:off x="1318200" y="1047450"/>
            <a:ext cx="7429800" cy="22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He is a machine learning enthusiast. He has developed a deep understanding about the math behind most of the machine learning as well as deep learning techniques. He has worked extensively with SciKit-learn, Keras, Tensorflow and Pytorch. </a:t>
            </a:r>
            <a:r>
              <a:rPr lang="en-GB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Currently, he is pursuing research at Osmania University under Dr. Hemalatha Rallapalli.</a:t>
            </a:r>
            <a:endParaRPr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He also has experience with various data transformation and ingestion tools like hive, sqoop, pig, flume. His core expertise is in Hadoop's MapReduce programming model and the HDFS storage architecture.</a:t>
            </a:r>
            <a:r>
              <a:rPr lang="en-GB">
                <a:latin typeface="Lato Light"/>
                <a:ea typeface="Lato Light"/>
                <a:cs typeface="Lato Light"/>
                <a:sym typeface="Lato Light"/>
              </a:rPr>
              <a:t> </a:t>
            </a:r>
            <a:endParaRPr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67" name="Google Shape;267;p21"/>
          <p:cNvSpPr txBox="1"/>
          <p:nvPr/>
        </p:nvSpPr>
        <p:spPr>
          <a:xfrm>
            <a:off x="5301750" y="547925"/>
            <a:ext cx="32070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Visit: </a:t>
            </a:r>
            <a:r>
              <a:rPr b="1" lang="en-GB" sz="1800" u="sng">
                <a:solidFill>
                  <a:srgbClr val="33CCCC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pbpranavk.github.io</a:t>
            </a:r>
            <a:endParaRPr b="1" sz="1800">
              <a:solidFill>
                <a:srgbClr val="33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21"/>
          <p:cNvSpPr txBox="1"/>
          <p:nvPr/>
        </p:nvSpPr>
        <p:spPr>
          <a:xfrm>
            <a:off x="272925" y="3265050"/>
            <a:ext cx="2675700" cy="14352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Anime Recommender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Used clustering techniques to develop a recommendation engine for anime lovers.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1"/>
          <p:cNvSpPr txBox="1"/>
          <p:nvPr/>
        </p:nvSpPr>
        <p:spPr>
          <a:xfrm>
            <a:off x="3234150" y="3265175"/>
            <a:ext cx="2675700" cy="14352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Stock-NLP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Used nlp tools to understand the trends in stock market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1"/>
          <p:cNvSpPr txBox="1"/>
          <p:nvPr/>
        </p:nvSpPr>
        <p:spPr>
          <a:xfrm>
            <a:off x="6195375" y="3265100"/>
            <a:ext cx="2675700" cy="14352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Python-Pong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reinforcement learning algorithm which plays pong by itself.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2"/>
          <p:cNvSpPr txBox="1"/>
          <p:nvPr>
            <p:ph type="title"/>
          </p:nvPr>
        </p:nvSpPr>
        <p:spPr>
          <a:xfrm>
            <a:off x="1227900" y="385875"/>
            <a:ext cx="6688200" cy="8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STATEMENT:</a:t>
            </a:r>
            <a:endParaRPr/>
          </a:p>
        </p:txBody>
      </p:sp>
      <p:sp>
        <p:nvSpPr>
          <p:cNvPr id="276" name="Google Shape;276;p22"/>
          <p:cNvSpPr txBox="1"/>
          <p:nvPr>
            <p:ph idx="1" type="body"/>
          </p:nvPr>
        </p:nvSpPr>
        <p:spPr>
          <a:xfrm>
            <a:off x="1227900" y="971900"/>
            <a:ext cx="7468500" cy="17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Paramedics use an X-Ray machine to </a:t>
            </a:r>
            <a:r>
              <a:rPr lang="en-GB"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scan the chest region. Considering that rural areas have a myriad of medical cases in addition to the perpetual dearth of healthcare expertise, it can take a while to interpret these images and diagnose the problem. Thereby, it can cause delay in prioritizing urgent patient cases.</a:t>
            </a:r>
            <a:endParaRPr sz="14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In India, only about 24.4% qualified doctors are accessible to Rural areas ( which constitute 70% population of our country).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77" name="Google Shape;277;p22"/>
          <p:cNvSpPr txBox="1"/>
          <p:nvPr>
            <p:ph type="title"/>
          </p:nvPr>
        </p:nvSpPr>
        <p:spPr>
          <a:xfrm>
            <a:off x="1969826" y="4678200"/>
            <a:ext cx="50826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Distribution of Indian population </a:t>
            </a:r>
            <a:endParaRPr sz="1600"/>
          </a:p>
        </p:txBody>
      </p:sp>
      <p:pic>
        <p:nvPicPr>
          <p:cNvPr id="278" name="Google Shape;2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8950" y="2893575"/>
            <a:ext cx="5924354" cy="1732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692850" y="308875"/>
            <a:ext cx="6336600" cy="4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3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Healthcare in rural India: A lack between need &amp; feed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23"/>
          <p:cNvSpPr txBox="1"/>
          <p:nvPr/>
        </p:nvSpPr>
        <p:spPr>
          <a:xfrm>
            <a:off x="1231200" y="4684825"/>
            <a:ext cx="7742400" cy="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CCCCCC"/>
                </a:solidFill>
                <a:latin typeface="Verdana"/>
                <a:ea typeface="Verdana"/>
                <a:cs typeface="Verdana"/>
                <a:sym typeface="Verdana"/>
              </a:rPr>
              <a:t>(Source: South Asian J Cancer. 2014 Apr-Jun; 3(2): 143–144. doi: 10.4103/2278-330X.130483)</a:t>
            </a:r>
            <a:endParaRPr sz="1200">
              <a:solidFill>
                <a:srgbClr val="CCCC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85" name="Google Shape;28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7225" y="735227"/>
            <a:ext cx="5509545" cy="367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/>
          <p:nvPr>
            <p:ph type="title"/>
          </p:nvPr>
        </p:nvSpPr>
        <p:spPr>
          <a:xfrm>
            <a:off x="1124150" y="1071100"/>
            <a:ext cx="7582800" cy="20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 Light"/>
              <a:buChar char="●"/>
            </a:pPr>
            <a:r>
              <a:rPr lang="en-GB"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In 2010, 3.6 million (3.3–3.9 million) episodes of severe pneumonia and 0.35 million (0.31–0.40 million) all cause pneumonia deaths occurred in children younger than 5 years in India. </a:t>
            </a:r>
            <a:r>
              <a:rPr b="1" lang="en-GB"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study highlights the need to improve access to care.</a:t>
            </a:r>
            <a:r>
              <a:rPr lang="en-GB"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</a:t>
            </a:r>
            <a:endParaRPr sz="14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(Source: Burden of Severe Pneumonia, Pneumococcal Pneumonia and Pneumonia Deaths in Indian States: Modelling Based Estimates. Farooqui H et. al.)</a:t>
            </a:r>
            <a:endParaRPr sz="11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●"/>
            </a:pPr>
            <a:r>
              <a:rPr lang="en-GB" sz="1400">
                <a:latin typeface="Lato Light"/>
                <a:ea typeface="Lato Light"/>
                <a:cs typeface="Lato Light"/>
                <a:sym typeface="Lato Light"/>
              </a:rPr>
              <a:t>Pleural Effusion indicates a high risk of death with 15% of patients dying within 30 days and 32% dying within one year.</a:t>
            </a:r>
            <a:endParaRPr sz="14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(Source: Mortality of patients with pleural effusions - NCBI)</a:t>
            </a:r>
            <a:endParaRPr sz="1400"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91" name="Google Shape;291;p24"/>
          <p:cNvSpPr txBox="1"/>
          <p:nvPr>
            <p:ph idx="1" type="body"/>
          </p:nvPr>
        </p:nvSpPr>
        <p:spPr>
          <a:xfrm>
            <a:off x="702850" y="3625275"/>
            <a:ext cx="7707000" cy="10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So how can we improve access to healthcare ?</a:t>
            </a:r>
            <a:endParaRPr sz="22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200"/>
              <a:t>The answer is </a:t>
            </a:r>
            <a:r>
              <a:rPr b="1" lang="en-GB" sz="2200"/>
              <a:t>DATA</a:t>
            </a:r>
            <a:r>
              <a:rPr lang="en-GB" sz="2200"/>
              <a:t> </a:t>
            </a:r>
            <a:endParaRPr sz="3000"/>
          </a:p>
        </p:txBody>
      </p:sp>
      <p:sp>
        <p:nvSpPr>
          <p:cNvPr id="292" name="Google Shape;292;p24"/>
          <p:cNvSpPr txBox="1"/>
          <p:nvPr>
            <p:ph idx="2" type="title"/>
          </p:nvPr>
        </p:nvSpPr>
        <p:spPr>
          <a:xfrm>
            <a:off x="1297500" y="459500"/>
            <a:ext cx="64335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FOCUSSING ON THORAX MORTALITY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5"/>
          <p:cNvSpPr txBox="1"/>
          <p:nvPr>
            <p:ph idx="2" type="title"/>
          </p:nvPr>
        </p:nvSpPr>
        <p:spPr>
          <a:xfrm>
            <a:off x="1265700" y="533240"/>
            <a:ext cx="3005700" cy="51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Data availability</a:t>
            </a:r>
            <a:endParaRPr sz="2400"/>
          </a:p>
        </p:txBody>
      </p:sp>
      <p:sp>
        <p:nvSpPr>
          <p:cNvPr id="298" name="Google Shape;298;p25"/>
          <p:cNvSpPr txBox="1"/>
          <p:nvPr>
            <p:ph idx="4294967295" type="body"/>
          </p:nvPr>
        </p:nvSpPr>
        <p:spPr>
          <a:xfrm>
            <a:off x="275125" y="1571575"/>
            <a:ext cx="4153800" cy="1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-GB">
                <a:solidFill>
                  <a:srgbClr val="FFFFFF"/>
                </a:solidFill>
              </a:rPr>
              <a:t>Data explosion to reach 35 Zettabytes by 2020 </a:t>
            </a:r>
            <a:r>
              <a:rPr lang="en-GB">
                <a:solidFill>
                  <a:srgbClr val="B7B7B7"/>
                </a:solidFill>
              </a:rPr>
              <a:t>(Source: McKinsey Global Institute Analysis)</a:t>
            </a:r>
            <a:endParaRPr>
              <a:solidFill>
                <a:srgbClr val="B7B7B7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Char char="➔"/>
            </a:pPr>
            <a:r>
              <a:rPr lang="en-GB">
                <a:solidFill>
                  <a:srgbClr val="FFFFFF"/>
                </a:solidFill>
              </a:rPr>
              <a:t>Healthcare market is expected to see a 660% increase by 2020 </a:t>
            </a:r>
            <a:r>
              <a:rPr lang="en-GB">
                <a:solidFill>
                  <a:srgbClr val="B7B7B7"/>
                </a:solidFill>
              </a:rPr>
              <a:t>(Source: Enterprise Analytics:</a:t>
            </a:r>
            <a:r>
              <a:rPr lang="en-GB">
                <a:solidFill>
                  <a:srgbClr val="B7B7B7"/>
                </a:solidFill>
              </a:rPr>
              <a:t> </a:t>
            </a:r>
            <a:r>
              <a:rPr lang="en-GB">
                <a:solidFill>
                  <a:srgbClr val="B7B7B7"/>
                </a:solidFill>
              </a:rPr>
              <a:t>Serving Big Data Projects for Healthcare in 2010-2011)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</p:txBody>
      </p:sp>
      <p:pic>
        <p:nvPicPr>
          <p:cNvPr id="299" name="Google Shape;299;p25"/>
          <p:cNvPicPr preferRelativeResize="0"/>
          <p:nvPr/>
        </p:nvPicPr>
        <p:blipFill rotWithShape="1">
          <a:blip r:embed="rId3">
            <a:alphaModFix/>
          </a:blip>
          <a:srcRect b="8321" l="2270" r="5444" t="2678"/>
          <a:stretch/>
        </p:blipFill>
        <p:spPr>
          <a:xfrm>
            <a:off x="4428925" y="533250"/>
            <a:ext cx="4295726" cy="25481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5"/>
          <p:cNvSpPr txBox="1"/>
          <p:nvPr>
            <p:ph idx="4294967295" type="body"/>
          </p:nvPr>
        </p:nvSpPr>
        <p:spPr>
          <a:xfrm>
            <a:off x="242850" y="3534225"/>
            <a:ext cx="8658300" cy="11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</a:rPr>
              <a:t>A Chest X-Ray Dataset that has been curated by the NIH (National Institute of Health) can </a:t>
            </a:r>
            <a:r>
              <a:rPr lang="en-GB" sz="1400">
                <a:solidFill>
                  <a:srgbClr val="000000"/>
                </a:solidFill>
              </a:rPr>
              <a:t>be </a:t>
            </a:r>
            <a:r>
              <a:rPr lang="en-GB" sz="1400">
                <a:solidFill>
                  <a:srgbClr val="000000"/>
                </a:solidFill>
              </a:rPr>
              <a:t>the necessary impetus providing chest X-ray samples to solve the problem statements discussed above. </a:t>
            </a:r>
            <a:r>
              <a:rPr lang="en-GB" sz="1400">
                <a:solidFill>
                  <a:srgbClr val="000000"/>
                </a:solidFill>
              </a:rPr>
              <a:t>The NIH Chest X-ray Dataset is comprised of 112,120 X-ray images with disease labels from 30,805 unique patients.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</a:rPr>
              <a:t>This data can be used to automate detection of thorax diseases using AI, thus, bridging the gap between need and feed.</a:t>
            </a:r>
            <a:endParaRPr b="1"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6"/>
          <p:cNvSpPr txBox="1"/>
          <p:nvPr>
            <p:ph idx="2" type="title"/>
          </p:nvPr>
        </p:nvSpPr>
        <p:spPr>
          <a:xfrm>
            <a:off x="1297500" y="459500"/>
            <a:ext cx="41748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NIH Chest X-ray Dataset</a:t>
            </a:r>
            <a:endParaRPr sz="2500"/>
          </a:p>
        </p:txBody>
      </p:sp>
      <p:sp>
        <p:nvSpPr>
          <p:cNvPr id="306" name="Google Shape;306;p26"/>
          <p:cNvSpPr txBox="1"/>
          <p:nvPr/>
        </p:nvSpPr>
        <p:spPr>
          <a:xfrm>
            <a:off x="1297500" y="1010050"/>
            <a:ext cx="7338000" cy="25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 Light"/>
              <a:buChar char="●"/>
            </a:pP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These images can be used to train a deep learning models that will classify each image as “No findings” or one or more of the 14 abnormalities.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 Light"/>
              <a:buChar char="●"/>
            </a:pP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This dataset consists of X-ray images in the PNG format with resolution of 1024 X 1024 pixels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 Light"/>
              <a:buChar char="●"/>
            </a:pP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 dataset also consists of metadata for all images indicating the index, patient’s age, gender and the view position of the images.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 Light"/>
              <a:buChar char="●"/>
            </a:pPr>
            <a:r>
              <a:rPr lang="en-GB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Bounding boxes for 1000 images with [ x , y, w, h ] coordinates is furnished to help with localization algorithms.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307" name="Google Shape;307;p26"/>
          <p:cNvPicPr preferRelativeResize="0"/>
          <p:nvPr/>
        </p:nvPicPr>
        <p:blipFill rotWithShape="1">
          <a:blip r:embed="rId3">
            <a:alphaModFix/>
          </a:blip>
          <a:srcRect b="51986" l="6401" r="5538" t="7995"/>
          <a:stretch/>
        </p:blipFill>
        <p:spPr>
          <a:xfrm>
            <a:off x="224100" y="3688425"/>
            <a:ext cx="4321375" cy="12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6"/>
          <p:cNvPicPr preferRelativeResize="0"/>
          <p:nvPr/>
        </p:nvPicPr>
        <p:blipFill rotWithShape="1">
          <a:blip r:embed="rId3">
            <a:alphaModFix/>
          </a:blip>
          <a:srcRect b="10070" l="6261" r="5679" t="49453"/>
          <a:stretch/>
        </p:blipFill>
        <p:spPr>
          <a:xfrm>
            <a:off x="4609125" y="3681550"/>
            <a:ext cx="4321375" cy="121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